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3" r:id="rId1"/>
  </p:sldMasterIdLst>
  <p:sldIdLst>
    <p:sldId id="256" r:id="rId2"/>
    <p:sldId id="257" r:id="rId3"/>
    <p:sldId id="258" r:id="rId4"/>
    <p:sldId id="259" r:id="rId5"/>
    <p:sldId id="260" r:id="rId6"/>
    <p:sldId id="261" r:id="rId7"/>
    <p:sldId id="266" r:id="rId8"/>
    <p:sldId id="267" r:id="rId9"/>
    <p:sldId id="262" r:id="rId10"/>
    <p:sldId id="263" r:id="rId11"/>
    <p:sldId id="264" r:id="rId12"/>
    <p:sldId id="26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3"/>
    <p:restoredTop sz="94709"/>
  </p:normalViewPr>
  <p:slideViewPr>
    <p:cSldViewPr snapToGrid="0">
      <p:cViewPr varScale="1">
        <p:scale>
          <a:sx n="169" d="100"/>
          <a:sy n="169" d="100"/>
        </p:scale>
        <p:origin x="216"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GB"/>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DDF5FFD7-BB68-384F-9F87-20F081CFDE3F}" type="datetimeFigureOut">
              <a:rPr lang="en-US" smtClean="0"/>
              <a:t>11/22/23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BFBBE4-AA40-4E4E-B934-9B0EA928CB97}" type="slidenum">
              <a:rPr lang="en-US" smtClean="0"/>
              <a:t>‹#›</a:t>
            </a:fld>
            <a:endParaRPr lang="en-US"/>
          </a:p>
        </p:txBody>
      </p:sp>
    </p:spTree>
    <p:extLst>
      <p:ext uri="{BB962C8B-B14F-4D97-AF65-F5344CB8AC3E}">
        <p14:creationId xmlns:p14="http://schemas.microsoft.com/office/powerpoint/2010/main" val="1045558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GB"/>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GB"/>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DDF5FFD7-BB68-384F-9F87-20F081CFDE3F}" type="datetimeFigureOut">
              <a:rPr lang="en-US" smtClean="0"/>
              <a:t>11/22/23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BFBBE4-AA40-4E4E-B934-9B0EA928CB97}" type="slidenum">
              <a:rPr lang="en-US" smtClean="0"/>
              <a:t>‹#›</a:t>
            </a:fld>
            <a:endParaRPr lang="en-US"/>
          </a:p>
        </p:txBody>
      </p:sp>
    </p:spTree>
    <p:extLst>
      <p:ext uri="{BB962C8B-B14F-4D97-AF65-F5344CB8AC3E}">
        <p14:creationId xmlns:p14="http://schemas.microsoft.com/office/powerpoint/2010/main" val="791263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GB"/>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GB"/>
              <a:t>Click to edit Master text styles</a:t>
            </a:r>
          </a:p>
        </p:txBody>
      </p:sp>
      <p:sp>
        <p:nvSpPr>
          <p:cNvPr id="4" name="Date Placeholder 3"/>
          <p:cNvSpPr>
            <a:spLocks noGrp="1"/>
          </p:cNvSpPr>
          <p:nvPr>
            <p:ph type="dt" sz="half" idx="10"/>
          </p:nvPr>
        </p:nvSpPr>
        <p:spPr/>
        <p:txBody>
          <a:bodyPr/>
          <a:lstStyle/>
          <a:p>
            <a:fld id="{DDF5FFD7-BB68-384F-9F87-20F081CFDE3F}" type="datetimeFigureOut">
              <a:rPr lang="en-US" smtClean="0"/>
              <a:t>11/22/23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BFBBE4-AA40-4E4E-B934-9B0EA928CB97}" type="slidenum">
              <a:rPr lang="en-US" smtClean="0"/>
              <a:t>‹#›</a:t>
            </a:fld>
            <a:endParaRPr lang="en-US"/>
          </a:p>
        </p:txBody>
      </p:sp>
    </p:spTree>
    <p:extLst>
      <p:ext uri="{BB962C8B-B14F-4D97-AF65-F5344CB8AC3E}">
        <p14:creationId xmlns:p14="http://schemas.microsoft.com/office/powerpoint/2010/main" val="1694978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GB"/>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GB"/>
              <a:t>Click to edit Master text styles</a:t>
            </a:r>
          </a:p>
        </p:txBody>
      </p:sp>
      <p:sp>
        <p:nvSpPr>
          <p:cNvPr id="2" name="Date Placeholder 1"/>
          <p:cNvSpPr>
            <a:spLocks noGrp="1"/>
          </p:cNvSpPr>
          <p:nvPr>
            <p:ph type="dt" sz="half" idx="10"/>
          </p:nvPr>
        </p:nvSpPr>
        <p:spPr/>
        <p:txBody>
          <a:bodyPr/>
          <a:lstStyle/>
          <a:p>
            <a:fld id="{DDF5FFD7-BB68-384F-9F87-20F081CFDE3F}" type="datetimeFigureOut">
              <a:rPr lang="en-US" smtClean="0"/>
              <a:t>11/22/23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BFBBE4-AA40-4E4E-B934-9B0EA928CB97}" type="slidenum">
              <a:rPr lang="en-US" smtClean="0"/>
              <a:t>‹#›</a:t>
            </a:fld>
            <a:endParaRPr lang="en-US"/>
          </a:p>
        </p:txBody>
      </p:sp>
    </p:spTree>
    <p:extLst>
      <p:ext uri="{BB962C8B-B14F-4D97-AF65-F5344CB8AC3E}">
        <p14:creationId xmlns:p14="http://schemas.microsoft.com/office/powerpoint/2010/main" val="35297491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DF5FFD7-BB68-384F-9F87-20F081CFDE3F}" type="datetimeFigureOut">
              <a:rPr lang="en-US" smtClean="0"/>
              <a:t>11/22/23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BFBBE4-AA40-4E4E-B934-9B0EA928CB97}" type="slidenum">
              <a:rPr lang="en-US" smtClean="0"/>
              <a:t>‹#›</a:t>
            </a:fld>
            <a:endParaRPr lang="en-US"/>
          </a:p>
        </p:txBody>
      </p:sp>
    </p:spTree>
    <p:extLst>
      <p:ext uri="{BB962C8B-B14F-4D97-AF65-F5344CB8AC3E}">
        <p14:creationId xmlns:p14="http://schemas.microsoft.com/office/powerpoint/2010/main" val="23289204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DF5FFD7-BB68-384F-9F87-20F081CFDE3F}" type="datetimeFigureOut">
              <a:rPr lang="en-US" smtClean="0"/>
              <a:t>11/22/23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BFBBE4-AA40-4E4E-B934-9B0EA928CB97}" type="slidenum">
              <a:rPr lang="en-US" smtClean="0"/>
              <a:t>‹#›</a:t>
            </a:fld>
            <a:endParaRPr lang="en-US"/>
          </a:p>
        </p:txBody>
      </p:sp>
    </p:spTree>
    <p:extLst>
      <p:ext uri="{BB962C8B-B14F-4D97-AF65-F5344CB8AC3E}">
        <p14:creationId xmlns:p14="http://schemas.microsoft.com/office/powerpoint/2010/main" val="33181610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cSld name="1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82274-7C6B-7330-1C2D-635CE04868F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57C189A-7D55-6B4F-427B-083F57E0F8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EB6230-069F-16BA-7120-14A65DBF51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467BAEE-A4D3-5253-7BE1-AD6E366A2426}"/>
              </a:ext>
            </a:extLst>
          </p:cNvPr>
          <p:cNvSpPr>
            <a:spLocks noGrp="1"/>
          </p:cNvSpPr>
          <p:nvPr>
            <p:ph type="dt" sz="half" idx="10"/>
          </p:nvPr>
        </p:nvSpPr>
        <p:spPr/>
        <p:txBody>
          <a:bodyPr/>
          <a:lstStyle/>
          <a:p>
            <a:fld id="{DDF5FFD7-BB68-384F-9F87-20F081CFDE3F}" type="datetimeFigureOut">
              <a:rPr lang="en-US" smtClean="0"/>
              <a:t>11/22/23</a:t>
            </a:fld>
            <a:endParaRPr lang="en-US"/>
          </a:p>
        </p:txBody>
      </p:sp>
      <p:sp>
        <p:nvSpPr>
          <p:cNvPr id="6" name="Footer Placeholder 5">
            <a:extLst>
              <a:ext uri="{FF2B5EF4-FFF2-40B4-BE49-F238E27FC236}">
                <a16:creationId xmlns:a16="http://schemas.microsoft.com/office/drawing/2014/main" id="{7966B366-16A5-FAFD-E8BD-AFF768361B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04EC85-E040-D063-8FD5-43D99CCE7C08}"/>
              </a:ext>
            </a:extLst>
          </p:cNvPr>
          <p:cNvSpPr>
            <a:spLocks noGrp="1"/>
          </p:cNvSpPr>
          <p:nvPr>
            <p:ph type="sldNum" sz="quarter" idx="12"/>
          </p:nvPr>
        </p:nvSpPr>
        <p:spPr/>
        <p:txBody>
          <a:bodyPr/>
          <a:lstStyle/>
          <a:p>
            <a:fld id="{ADBFBBE4-AA40-4E4E-B934-9B0EA928CB97}" type="slidenum">
              <a:rPr lang="en-US" smtClean="0"/>
              <a:t>‹#›</a:t>
            </a:fld>
            <a:endParaRPr lang="en-US"/>
          </a:p>
        </p:txBody>
      </p:sp>
    </p:spTree>
    <p:extLst>
      <p:ext uri="{BB962C8B-B14F-4D97-AF65-F5344CB8AC3E}">
        <p14:creationId xmlns:p14="http://schemas.microsoft.com/office/powerpoint/2010/main" val="24549700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GB"/>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DF5FFD7-BB68-384F-9F87-20F081CFDE3F}" type="datetimeFigureOut">
              <a:rPr lang="en-US" smtClean="0"/>
              <a:t>11/22/23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BFBBE4-AA40-4E4E-B934-9B0EA928CB97}" type="slidenum">
              <a:rPr lang="en-US" smtClean="0"/>
              <a:t>‹#›</a:t>
            </a:fld>
            <a:endParaRPr lang="en-US"/>
          </a:p>
        </p:txBody>
      </p:sp>
    </p:spTree>
    <p:extLst>
      <p:ext uri="{BB962C8B-B14F-4D97-AF65-F5344CB8AC3E}">
        <p14:creationId xmlns:p14="http://schemas.microsoft.com/office/powerpoint/2010/main" val="1496737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GB"/>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DDF5FFD7-BB68-384F-9F87-20F081CFDE3F}" type="datetimeFigureOut">
              <a:rPr lang="en-US" smtClean="0"/>
              <a:t>11/22/23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BFBBE4-AA40-4E4E-B934-9B0EA928CB97}" type="slidenum">
              <a:rPr lang="en-US" smtClean="0"/>
              <a:t>‹#›</a:t>
            </a:fld>
            <a:endParaRPr lang="en-US"/>
          </a:p>
        </p:txBody>
      </p:sp>
    </p:spTree>
    <p:extLst>
      <p:ext uri="{BB962C8B-B14F-4D97-AF65-F5344CB8AC3E}">
        <p14:creationId xmlns:p14="http://schemas.microsoft.com/office/powerpoint/2010/main" val="971565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DDF5FFD7-BB68-384F-9F87-20F081CFDE3F}" type="datetimeFigureOut">
              <a:rPr lang="en-US" smtClean="0"/>
              <a:t>11/22/23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BFBBE4-AA40-4E4E-B934-9B0EA928CB97}" type="slidenum">
              <a:rPr lang="en-US" smtClean="0"/>
              <a:t>‹#›</a:t>
            </a:fld>
            <a:endParaRPr lang="en-US"/>
          </a:p>
        </p:txBody>
      </p:sp>
    </p:spTree>
    <p:extLst>
      <p:ext uri="{BB962C8B-B14F-4D97-AF65-F5344CB8AC3E}">
        <p14:creationId xmlns:p14="http://schemas.microsoft.com/office/powerpoint/2010/main" val="382649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DDF5FFD7-BB68-384F-9F87-20F081CFDE3F}" type="datetimeFigureOut">
              <a:rPr lang="en-US" smtClean="0"/>
              <a:t>11/22/23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BFBBE4-AA40-4E4E-B934-9B0EA928CB97}" type="slidenum">
              <a:rPr lang="en-US" smtClean="0"/>
              <a:t>‹#›</a:t>
            </a:fld>
            <a:endParaRPr lang="en-US"/>
          </a:p>
        </p:txBody>
      </p:sp>
    </p:spTree>
    <p:extLst>
      <p:ext uri="{BB962C8B-B14F-4D97-AF65-F5344CB8AC3E}">
        <p14:creationId xmlns:p14="http://schemas.microsoft.com/office/powerpoint/2010/main" val="823332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DDF5FFD7-BB68-384F-9F87-20F081CFDE3F}" type="datetimeFigureOut">
              <a:rPr lang="en-US" smtClean="0"/>
              <a:t>11/22/23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BFBBE4-AA40-4E4E-B934-9B0EA928CB97}" type="slidenum">
              <a:rPr lang="en-US" smtClean="0"/>
              <a:t>‹#›</a:t>
            </a:fld>
            <a:endParaRPr lang="en-US"/>
          </a:p>
        </p:txBody>
      </p:sp>
    </p:spTree>
    <p:extLst>
      <p:ext uri="{BB962C8B-B14F-4D97-AF65-F5344CB8AC3E}">
        <p14:creationId xmlns:p14="http://schemas.microsoft.com/office/powerpoint/2010/main" val="4062425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F5FFD7-BB68-384F-9F87-20F081CFDE3F}" type="datetimeFigureOut">
              <a:rPr lang="en-US" smtClean="0"/>
              <a:t>11/22/23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BFBBE4-AA40-4E4E-B934-9B0EA928CB97}" type="slidenum">
              <a:rPr lang="en-US" smtClean="0"/>
              <a:t>‹#›</a:t>
            </a:fld>
            <a:endParaRPr lang="en-US"/>
          </a:p>
        </p:txBody>
      </p:sp>
    </p:spTree>
    <p:extLst>
      <p:ext uri="{BB962C8B-B14F-4D97-AF65-F5344CB8AC3E}">
        <p14:creationId xmlns:p14="http://schemas.microsoft.com/office/powerpoint/2010/main" val="864000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GB"/>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DDF5FFD7-BB68-384F-9F87-20F081CFDE3F}" type="datetimeFigureOut">
              <a:rPr lang="en-US" smtClean="0"/>
              <a:t>11/22/23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BFBBE4-AA40-4E4E-B934-9B0EA928CB97}" type="slidenum">
              <a:rPr lang="en-US" smtClean="0"/>
              <a:t>‹#›</a:t>
            </a:fld>
            <a:endParaRPr lang="en-US"/>
          </a:p>
        </p:txBody>
      </p:sp>
    </p:spTree>
    <p:extLst>
      <p:ext uri="{BB962C8B-B14F-4D97-AF65-F5344CB8AC3E}">
        <p14:creationId xmlns:p14="http://schemas.microsoft.com/office/powerpoint/2010/main" val="47832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GB"/>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GB"/>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DDF5FFD7-BB68-384F-9F87-20F081CFDE3F}" type="datetimeFigureOut">
              <a:rPr lang="en-US" smtClean="0"/>
              <a:t>11/22/23</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ADBFBBE4-AA40-4E4E-B934-9B0EA928CB97}" type="slidenum">
              <a:rPr lang="en-US" smtClean="0"/>
              <a:t>‹#›</a:t>
            </a:fld>
            <a:endParaRPr lang="en-US"/>
          </a:p>
        </p:txBody>
      </p:sp>
    </p:spTree>
    <p:extLst>
      <p:ext uri="{BB962C8B-B14F-4D97-AF65-F5344CB8AC3E}">
        <p14:creationId xmlns:p14="http://schemas.microsoft.com/office/powerpoint/2010/main" val="2163201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GB"/>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DDF5FFD7-BB68-384F-9F87-20F081CFDE3F}" type="datetimeFigureOut">
              <a:rPr lang="en-US" smtClean="0"/>
              <a:t>11/22/23</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ADBFBBE4-AA40-4E4E-B934-9B0EA928CB97}" type="slidenum">
              <a:rPr lang="en-US" smtClean="0"/>
              <a:t>‹#›</a:t>
            </a:fld>
            <a:endParaRPr lang="en-US"/>
          </a:p>
        </p:txBody>
      </p:sp>
    </p:spTree>
    <p:extLst>
      <p:ext uri="{BB962C8B-B14F-4D97-AF65-F5344CB8AC3E}">
        <p14:creationId xmlns:p14="http://schemas.microsoft.com/office/powerpoint/2010/main" val="1297958070"/>
      </p:ext>
    </p:extLst>
  </p:cSld>
  <p:clrMap bg1="dk1" tx1="lt1" bg2="dk2"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3CC6E-385A-B37B-3403-9439DC3B21EC}"/>
              </a:ext>
            </a:extLst>
          </p:cNvPr>
          <p:cNvSpPr>
            <a:spLocks noGrp="1"/>
          </p:cNvSpPr>
          <p:nvPr>
            <p:ph type="title"/>
          </p:nvPr>
        </p:nvSpPr>
        <p:spPr/>
        <p:txBody>
          <a:bodyPr>
            <a:normAutofit fontScale="90000"/>
          </a:bodyPr>
          <a:lstStyle/>
          <a:p>
            <a:r>
              <a:rPr lang="en-US" sz="4400" b="1" dirty="0"/>
              <a:t>Crypto Currency Dashboard</a:t>
            </a:r>
          </a:p>
        </p:txBody>
      </p:sp>
      <p:pic>
        <p:nvPicPr>
          <p:cNvPr id="8" name="Picture Placeholder 7">
            <a:extLst>
              <a:ext uri="{FF2B5EF4-FFF2-40B4-BE49-F238E27FC236}">
                <a16:creationId xmlns:a16="http://schemas.microsoft.com/office/drawing/2014/main" id="{BD3DF496-0005-8F8D-54B7-6F2D1FD8A38C}"/>
              </a:ext>
            </a:extLst>
          </p:cNvPr>
          <p:cNvPicPr>
            <a:picLocks noGrp="1" noChangeAspect="1"/>
          </p:cNvPicPr>
          <p:nvPr>
            <p:ph type="pic" idx="1"/>
          </p:nvPr>
        </p:nvPicPr>
        <p:blipFill>
          <a:blip r:embed="rId2"/>
          <a:srcRect l="10338" r="10338"/>
          <a:stretch>
            <a:fillRect/>
          </a:stretch>
        </p:blipFill>
        <p:spPr/>
      </p:pic>
      <p:sp>
        <p:nvSpPr>
          <p:cNvPr id="3" name="Subtitle 2">
            <a:extLst>
              <a:ext uri="{FF2B5EF4-FFF2-40B4-BE49-F238E27FC236}">
                <a16:creationId xmlns:a16="http://schemas.microsoft.com/office/drawing/2014/main" id="{ADCACB44-6E38-1F08-0148-ED58D5EB834D}"/>
              </a:ext>
            </a:extLst>
          </p:cNvPr>
          <p:cNvSpPr>
            <a:spLocks noGrp="1"/>
          </p:cNvSpPr>
          <p:nvPr>
            <p:ph type="body" sz="half" idx="2"/>
          </p:nvPr>
        </p:nvSpPr>
        <p:spPr>
          <a:xfrm>
            <a:off x="1105426" y="5116105"/>
            <a:ext cx="1992954" cy="1348929"/>
          </a:xfrm>
        </p:spPr>
        <p:txBody>
          <a:bodyPr/>
          <a:lstStyle/>
          <a:p>
            <a:r>
              <a:rPr lang="en-US" dirty="0"/>
              <a:t>By Nieveathan Shan, Jo Alva, </a:t>
            </a:r>
            <a:r>
              <a:rPr lang="en-US" dirty="0" err="1"/>
              <a:t>Iana</a:t>
            </a:r>
            <a:r>
              <a:rPr lang="en-US" dirty="0"/>
              <a:t> </a:t>
            </a:r>
            <a:r>
              <a:rPr lang="en-US" dirty="0" err="1"/>
              <a:t>Pirogan</a:t>
            </a:r>
            <a:r>
              <a:rPr lang="en-US" dirty="0"/>
              <a:t>, Miller </a:t>
            </a:r>
            <a:r>
              <a:rPr lang="en-US" dirty="0" err="1"/>
              <a:t>Tamunosaki</a:t>
            </a:r>
            <a:r>
              <a:rPr lang="en-US" dirty="0"/>
              <a:t>, Kaiser</a:t>
            </a:r>
          </a:p>
        </p:txBody>
      </p:sp>
      <p:pic>
        <p:nvPicPr>
          <p:cNvPr id="1026" name="Picture 2" descr="Stream Group Project music | Listen to songs, albums, playlists for free on  SoundCloud">
            <a:extLst>
              <a:ext uri="{FF2B5EF4-FFF2-40B4-BE49-F238E27FC236}">
                <a16:creationId xmlns:a16="http://schemas.microsoft.com/office/drawing/2014/main" id="{C5AD31E6-B8D1-0C81-97D4-4795AC810A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5426" y="2222844"/>
            <a:ext cx="3079686" cy="2577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10350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B4FF5-D80D-B9AB-B40E-546FE69E67A5}"/>
              </a:ext>
            </a:extLst>
          </p:cNvPr>
          <p:cNvSpPr>
            <a:spLocks noGrp="1"/>
          </p:cNvSpPr>
          <p:nvPr>
            <p:ph type="title"/>
          </p:nvPr>
        </p:nvSpPr>
        <p:spPr/>
        <p:txBody>
          <a:bodyPr/>
          <a:lstStyle/>
          <a:p>
            <a:r>
              <a:rPr lang="en-US" dirty="0"/>
              <a:t>HTML </a:t>
            </a:r>
          </a:p>
        </p:txBody>
      </p:sp>
      <p:pic>
        <p:nvPicPr>
          <p:cNvPr id="5" name="Content Placeholder 4">
            <a:extLst>
              <a:ext uri="{FF2B5EF4-FFF2-40B4-BE49-F238E27FC236}">
                <a16:creationId xmlns:a16="http://schemas.microsoft.com/office/drawing/2014/main" id="{E503F724-F256-E73D-62F7-36DD7620D356}"/>
              </a:ext>
            </a:extLst>
          </p:cNvPr>
          <p:cNvPicPr>
            <a:picLocks noGrp="1" noChangeAspect="1"/>
          </p:cNvPicPr>
          <p:nvPr>
            <p:ph idx="1"/>
          </p:nvPr>
        </p:nvPicPr>
        <p:blipFill>
          <a:blip r:embed="rId2"/>
          <a:stretch>
            <a:fillRect/>
          </a:stretch>
        </p:blipFill>
        <p:spPr>
          <a:xfrm>
            <a:off x="6279888" y="1920219"/>
            <a:ext cx="3686800" cy="4884882"/>
          </a:xfrm>
        </p:spPr>
      </p:pic>
      <p:pic>
        <p:nvPicPr>
          <p:cNvPr id="6152" name="Picture 8" descr="HTML Nedir?">
            <a:extLst>
              <a:ext uri="{FF2B5EF4-FFF2-40B4-BE49-F238E27FC236}">
                <a16:creationId xmlns:a16="http://schemas.microsoft.com/office/drawing/2014/main" id="{7FACA84B-9F67-9FC0-7719-5F0FB661F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372" y="4587801"/>
            <a:ext cx="4404696" cy="196898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A46239D-67E1-209D-C95E-6FE944A1560E}"/>
              </a:ext>
            </a:extLst>
          </p:cNvPr>
          <p:cNvSpPr txBox="1"/>
          <p:nvPr/>
        </p:nvSpPr>
        <p:spPr>
          <a:xfrm>
            <a:off x="507372" y="2270199"/>
            <a:ext cx="5588628" cy="1477328"/>
          </a:xfrm>
          <a:prstGeom prst="rect">
            <a:avLst/>
          </a:prstGeom>
          <a:noFill/>
        </p:spPr>
        <p:txBody>
          <a:bodyPr wrap="square" rtlCol="0">
            <a:spAutoFit/>
          </a:bodyPr>
          <a:lstStyle/>
          <a:p>
            <a:r>
              <a:rPr lang="en-US" dirty="0"/>
              <a:t>We incorporated the HTML to include all of our</a:t>
            </a:r>
          </a:p>
          <a:p>
            <a:r>
              <a:rPr lang="en-US" dirty="0"/>
              <a:t>JavaScript files, to create and structure the content of the webpages, allowing browsers to render and display information in a structured and accessible manner </a:t>
            </a:r>
          </a:p>
        </p:txBody>
      </p:sp>
    </p:spTree>
    <p:extLst>
      <p:ext uri="{BB962C8B-B14F-4D97-AF65-F5344CB8AC3E}">
        <p14:creationId xmlns:p14="http://schemas.microsoft.com/office/powerpoint/2010/main" val="535351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554BB-62D4-E6F8-54BA-F55BC2FD7063}"/>
              </a:ext>
            </a:extLst>
          </p:cNvPr>
          <p:cNvSpPr>
            <a:spLocks noGrp="1"/>
          </p:cNvSpPr>
          <p:nvPr>
            <p:ph type="title"/>
          </p:nvPr>
        </p:nvSpPr>
        <p:spPr/>
        <p:txBody>
          <a:bodyPr/>
          <a:lstStyle/>
          <a:p>
            <a:r>
              <a:rPr lang="en-US" dirty="0"/>
              <a:t>CSS</a:t>
            </a:r>
          </a:p>
        </p:txBody>
      </p:sp>
      <p:pic>
        <p:nvPicPr>
          <p:cNvPr id="5" name="Content Placeholder 4">
            <a:extLst>
              <a:ext uri="{FF2B5EF4-FFF2-40B4-BE49-F238E27FC236}">
                <a16:creationId xmlns:a16="http://schemas.microsoft.com/office/drawing/2014/main" id="{E9EB8852-B80C-D45B-89CD-9D298279F3EF}"/>
              </a:ext>
            </a:extLst>
          </p:cNvPr>
          <p:cNvPicPr>
            <a:picLocks noGrp="1" noChangeAspect="1"/>
          </p:cNvPicPr>
          <p:nvPr>
            <p:ph idx="1"/>
          </p:nvPr>
        </p:nvPicPr>
        <p:blipFill>
          <a:blip r:embed="rId2"/>
          <a:stretch>
            <a:fillRect/>
          </a:stretch>
        </p:blipFill>
        <p:spPr>
          <a:xfrm>
            <a:off x="6685831" y="1946246"/>
            <a:ext cx="4377654" cy="4703936"/>
          </a:xfrm>
        </p:spPr>
      </p:pic>
      <p:pic>
        <p:nvPicPr>
          <p:cNvPr id="8194" name="Picture 2" descr="Learn CSS">
            <a:extLst>
              <a:ext uri="{FF2B5EF4-FFF2-40B4-BE49-F238E27FC236}">
                <a16:creationId xmlns:a16="http://schemas.microsoft.com/office/drawing/2014/main" id="{7FE5DA59-9BF8-4ABC-ECC5-ADB81B4068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281" y="4666463"/>
            <a:ext cx="4811306" cy="18794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C35712B-8A07-0268-C7AF-3D2587BF92A8}"/>
              </a:ext>
            </a:extLst>
          </p:cNvPr>
          <p:cNvSpPr txBox="1"/>
          <p:nvPr/>
        </p:nvSpPr>
        <p:spPr>
          <a:xfrm>
            <a:off x="810000" y="2575420"/>
            <a:ext cx="5062294" cy="1477328"/>
          </a:xfrm>
          <a:prstGeom prst="rect">
            <a:avLst/>
          </a:prstGeom>
          <a:noFill/>
        </p:spPr>
        <p:txBody>
          <a:bodyPr wrap="square" rtlCol="0">
            <a:spAutoFit/>
          </a:bodyPr>
          <a:lstStyle/>
          <a:p>
            <a:r>
              <a:rPr lang="en-US" dirty="0"/>
              <a:t>We incorporated CSS to control the visual presentation and layout of the web pages, ensuring a cohesive and attractive user experience across different devices and browsers.  </a:t>
            </a:r>
          </a:p>
        </p:txBody>
      </p:sp>
    </p:spTree>
    <p:extLst>
      <p:ext uri="{BB962C8B-B14F-4D97-AF65-F5344CB8AC3E}">
        <p14:creationId xmlns:p14="http://schemas.microsoft.com/office/powerpoint/2010/main" val="1050491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Why You Shouldn't Use a Thank You Slide (And What to Do Instead)">
            <a:extLst>
              <a:ext uri="{FF2B5EF4-FFF2-40B4-BE49-F238E27FC236}">
                <a16:creationId xmlns:a16="http://schemas.microsoft.com/office/drawing/2014/main" id="{4073D36C-B132-072A-5C11-6DD8A05EC3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 y="0"/>
            <a:ext cx="12180888" cy="6858000"/>
          </a:xfrm>
          <a:prstGeom prst="rect">
            <a:avLst/>
          </a:prstGeom>
          <a:solidFill>
            <a:schemeClr val="accent2"/>
          </a:solidFill>
          <a:ln>
            <a:solidFill>
              <a:schemeClr val="accent1">
                <a:lumMod val="60000"/>
                <a:lumOff val="40000"/>
              </a:schemeClr>
            </a:solidFill>
          </a:ln>
        </p:spPr>
      </p:pic>
    </p:spTree>
    <p:extLst>
      <p:ext uri="{BB962C8B-B14F-4D97-AF65-F5344CB8AC3E}">
        <p14:creationId xmlns:p14="http://schemas.microsoft.com/office/powerpoint/2010/main" val="30588007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17770-E8FD-E40F-FD0F-CC3B6F189B30}"/>
              </a:ext>
            </a:extLst>
          </p:cNvPr>
          <p:cNvSpPr>
            <a:spLocks noGrp="1"/>
          </p:cNvSpPr>
          <p:nvPr>
            <p:ph type="title"/>
          </p:nvPr>
        </p:nvSpPr>
        <p:spPr/>
        <p:txBody>
          <a:bodyPr/>
          <a:lstStyle/>
          <a:p>
            <a:r>
              <a:rPr lang="en-US" dirty="0"/>
              <a:t>Our API </a:t>
            </a:r>
          </a:p>
        </p:txBody>
      </p:sp>
      <p:sp>
        <p:nvSpPr>
          <p:cNvPr id="3" name="Content Placeholder 2">
            <a:extLst>
              <a:ext uri="{FF2B5EF4-FFF2-40B4-BE49-F238E27FC236}">
                <a16:creationId xmlns:a16="http://schemas.microsoft.com/office/drawing/2014/main" id="{984E1955-8A6A-563A-189F-EFF99798052A}"/>
              </a:ext>
            </a:extLst>
          </p:cNvPr>
          <p:cNvSpPr>
            <a:spLocks noGrp="1"/>
          </p:cNvSpPr>
          <p:nvPr>
            <p:ph idx="1"/>
          </p:nvPr>
        </p:nvSpPr>
        <p:spPr>
          <a:xfrm>
            <a:off x="256309" y="2894339"/>
            <a:ext cx="6817066" cy="3728487"/>
          </a:xfrm>
        </p:spPr>
        <p:txBody>
          <a:bodyPr>
            <a:normAutofit fontScale="92500"/>
          </a:bodyPr>
          <a:lstStyle/>
          <a:p>
            <a:r>
              <a:rPr lang="en-GB" sz="2400" dirty="0"/>
              <a:t>Crypto Market Top 100 Currencies </a:t>
            </a:r>
          </a:p>
          <a:p>
            <a:endParaRPr lang="en-GB" sz="2400" dirty="0"/>
          </a:p>
          <a:p>
            <a:pPr algn="l">
              <a:buFont typeface="+mj-lt"/>
              <a:buAutoNum type="arabicPeriod"/>
            </a:pPr>
            <a:r>
              <a:rPr lang="en-GB" sz="1600" b="1" i="0" u="none" strike="noStrike" dirty="0">
                <a:effectLst/>
                <a:latin typeface="Söhne"/>
              </a:rPr>
              <a:t>Rich Data:</a:t>
            </a:r>
            <a:r>
              <a:rPr lang="en-GB" sz="1600" b="0" i="0" u="none" strike="noStrike" dirty="0">
                <a:effectLst/>
                <a:latin typeface="Söhne"/>
              </a:rPr>
              <a:t> The API provides comprehensive data on various cryptocurrencies, including their market cap, current price, trading volume, and more. This richness in data allows for diverse visualization opportunities, from simple price charts to comparative analyses of market capitalization.</a:t>
            </a:r>
          </a:p>
          <a:p>
            <a:pPr algn="l">
              <a:buFont typeface="+mj-lt"/>
              <a:buAutoNum type="arabicPeriod"/>
            </a:pPr>
            <a:r>
              <a:rPr lang="en-GB" sz="1600" b="1" i="0" u="none" strike="noStrike" dirty="0">
                <a:effectLst/>
                <a:latin typeface="Söhne"/>
              </a:rPr>
              <a:t>Currency Conversion:</a:t>
            </a:r>
            <a:r>
              <a:rPr lang="en-GB" sz="1600" b="0" i="0" u="none" strike="noStrike" dirty="0">
                <a:effectLst/>
                <a:latin typeface="Söhne"/>
              </a:rPr>
              <a:t> no currency conversion which is useful for standardizing the data and comparing different cryptocurrencies on a common scale for visualization purposes.</a:t>
            </a:r>
          </a:p>
          <a:p>
            <a:pPr algn="l">
              <a:buFont typeface="+mj-lt"/>
              <a:buAutoNum type="arabicPeriod"/>
            </a:pPr>
            <a:r>
              <a:rPr lang="en-GB" sz="1600" b="1" i="0" u="none" strike="noStrike" dirty="0">
                <a:effectLst/>
                <a:latin typeface="Söhne"/>
              </a:rPr>
              <a:t>Consistent and Reliable:</a:t>
            </a:r>
            <a:r>
              <a:rPr lang="en-GB" sz="1600" b="0" i="0" u="none" strike="noStrike" dirty="0">
                <a:effectLst/>
                <a:latin typeface="Söhne"/>
              </a:rPr>
              <a:t> </a:t>
            </a:r>
            <a:r>
              <a:rPr lang="en-GB" sz="1600" b="0" i="0" u="none" strike="noStrike" dirty="0" err="1">
                <a:effectLst/>
                <a:latin typeface="Söhne"/>
              </a:rPr>
              <a:t>CoinGecko</a:t>
            </a:r>
            <a:r>
              <a:rPr lang="en-GB" sz="1600" b="0" i="0" u="none" strike="noStrike" dirty="0">
                <a:effectLst/>
                <a:latin typeface="Söhne"/>
              </a:rPr>
              <a:t> is a well-established platform known for its reliability in providing cryptocurrency data. Using their API ensures access to up-to-date and accurate information, crucial for meaningful visual representations.</a:t>
            </a:r>
          </a:p>
          <a:p>
            <a:endParaRPr lang="en-GB" sz="2400" dirty="0"/>
          </a:p>
          <a:p>
            <a:endParaRPr lang="en-GB" dirty="0"/>
          </a:p>
          <a:p>
            <a:endParaRPr lang="en-GB" b="0" dirty="0">
              <a:solidFill>
                <a:srgbClr val="CCCCCC"/>
              </a:solidFill>
              <a:effectLst/>
              <a:latin typeface="Menlo" panose="020B0609030804020204" pitchFamily="49" charset="0"/>
            </a:endParaRPr>
          </a:p>
        </p:txBody>
      </p:sp>
      <p:pic>
        <p:nvPicPr>
          <p:cNvPr id="2052" name="Picture 4" descr="What is an Application Programming Interface(API)? How it works? |  Thoughtwave Software and Solutions Inc">
            <a:extLst>
              <a:ext uri="{FF2B5EF4-FFF2-40B4-BE49-F238E27FC236}">
                <a16:creationId xmlns:a16="http://schemas.microsoft.com/office/drawing/2014/main" id="{7897C7BF-8C98-626A-5B75-8C4DE6FF68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2536" y="3257453"/>
            <a:ext cx="4573155" cy="2465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196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6E162-D74D-651F-5D5A-C55339DEB775}"/>
              </a:ext>
            </a:extLst>
          </p:cNvPr>
          <p:cNvSpPr>
            <a:spLocks noGrp="1"/>
          </p:cNvSpPr>
          <p:nvPr>
            <p:ph type="title"/>
          </p:nvPr>
        </p:nvSpPr>
        <p:spPr/>
        <p:txBody>
          <a:bodyPr/>
          <a:lstStyle/>
          <a:p>
            <a:r>
              <a:rPr lang="en-US" dirty="0"/>
              <a:t>Extracting the DATA</a:t>
            </a:r>
          </a:p>
        </p:txBody>
      </p:sp>
      <p:pic>
        <p:nvPicPr>
          <p:cNvPr id="5" name="Content Placeholder 4">
            <a:extLst>
              <a:ext uri="{FF2B5EF4-FFF2-40B4-BE49-F238E27FC236}">
                <a16:creationId xmlns:a16="http://schemas.microsoft.com/office/drawing/2014/main" id="{0BDA4EF8-724B-7E93-6FFF-29ADC477514E}"/>
              </a:ext>
            </a:extLst>
          </p:cNvPr>
          <p:cNvPicPr>
            <a:picLocks noGrp="1" noChangeAspect="1"/>
          </p:cNvPicPr>
          <p:nvPr>
            <p:ph idx="1"/>
          </p:nvPr>
        </p:nvPicPr>
        <p:blipFill>
          <a:blip r:embed="rId2"/>
          <a:stretch>
            <a:fillRect/>
          </a:stretch>
        </p:blipFill>
        <p:spPr>
          <a:xfrm>
            <a:off x="5622426" y="2089828"/>
            <a:ext cx="6310737" cy="3545681"/>
          </a:xfrm>
        </p:spPr>
      </p:pic>
      <p:sp>
        <p:nvSpPr>
          <p:cNvPr id="8" name="TextBox 7">
            <a:extLst>
              <a:ext uri="{FF2B5EF4-FFF2-40B4-BE49-F238E27FC236}">
                <a16:creationId xmlns:a16="http://schemas.microsoft.com/office/drawing/2014/main" id="{C0F81B16-D1E2-0193-111F-7A9F279A34E4}"/>
              </a:ext>
            </a:extLst>
          </p:cNvPr>
          <p:cNvSpPr txBox="1"/>
          <p:nvPr/>
        </p:nvSpPr>
        <p:spPr>
          <a:xfrm>
            <a:off x="303014" y="2279703"/>
            <a:ext cx="3412524" cy="1200329"/>
          </a:xfrm>
          <a:prstGeom prst="rect">
            <a:avLst/>
          </a:prstGeom>
          <a:noFill/>
        </p:spPr>
        <p:txBody>
          <a:bodyPr wrap="square" rtlCol="0">
            <a:spAutoFit/>
          </a:bodyPr>
          <a:lstStyle/>
          <a:p>
            <a:r>
              <a:rPr lang="en-US" dirty="0"/>
              <a:t>We first pulled our API into a Jupyter notebook file and then cleaned it to provide the appropriate data we required. </a:t>
            </a:r>
          </a:p>
        </p:txBody>
      </p:sp>
      <p:pic>
        <p:nvPicPr>
          <p:cNvPr id="3074" name="Picture 2" descr="Project Jupyter - Wikipedia">
            <a:extLst>
              <a:ext uri="{FF2B5EF4-FFF2-40B4-BE49-F238E27FC236}">
                <a16:creationId xmlns:a16="http://schemas.microsoft.com/office/drawing/2014/main" id="{0179B8C0-E232-BBAB-3F51-0E535660F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561" y="4925291"/>
            <a:ext cx="1352404" cy="15675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5DCDDE4-F004-B187-9B73-1B6281DDC9EE}"/>
              </a:ext>
            </a:extLst>
          </p:cNvPr>
          <p:cNvPicPr>
            <a:picLocks noChangeAspect="1"/>
          </p:cNvPicPr>
          <p:nvPr/>
        </p:nvPicPr>
        <p:blipFill>
          <a:blip r:embed="rId4"/>
          <a:stretch>
            <a:fillRect/>
          </a:stretch>
        </p:blipFill>
        <p:spPr>
          <a:xfrm>
            <a:off x="2311519" y="3743203"/>
            <a:ext cx="2527240" cy="1567584"/>
          </a:xfrm>
          <a:prstGeom prst="rect">
            <a:avLst/>
          </a:prstGeom>
        </p:spPr>
      </p:pic>
    </p:spTree>
    <p:extLst>
      <p:ext uri="{BB962C8B-B14F-4D97-AF65-F5344CB8AC3E}">
        <p14:creationId xmlns:p14="http://schemas.microsoft.com/office/powerpoint/2010/main" val="1363816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2B176-3185-007F-91B0-CA3A8521F2D2}"/>
              </a:ext>
            </a:extLst>
          </p:cNvPr>
          <p:cNvSpPr>
            <a:spLocks noGrp="1"/>
          </p:cNvSpPr>
          <p:nvPr>
            <p:ph type="title"/>
          </p:nvPr>
        </p:nvSpPr>
        <p:spPr/>
        <p:txBody>
          <a:bodyPr/>
          <a:lstStyle/>
          <a:p>
            <a:r>
              <a:rPr lang="en-US" dirty="0"/>
              <a:t>Creating our SQLite database</a:t>
            </a:r>
          </a:p>
        </p:txBody>
      </p:sp>
      <p:pic>
        <p:nvPicPr>
          <p:cNvPr id="5" name="Content Placeholder 4">
            <a:extLst>
              <a:ext uri="{FF2B5EF4-FFF2-40B4-BE49-F238E27FC236}">
                <a16:creationId xmlns:a16="http://schemas.microsoft.com/office/drawing/2014/main" id="{8EFA0FFA-7C7A-CDCD-35CC-5D7F34DDDAE1}"/>
              </a:ext>
            </a:extLst>
          </p:cNvPr>
          <p:cNvPicPr>
            <a:picLocks noGrp="1" noChangeAspect="1"/>
          </p:cNvPicPr>
          <p:nvPr>
            <p:ph idx="1"/>
          </p:nvPr>
        </p:nvPicPr>
        <p:blipFill>
          <a:blip r:embed="rId2"/>
          <a:stretch>
            <a:fillRect/>
          </a:stretch>
        </p:blipFill>
        <p:spPr>
          <a:xfrm>
            <a:off x="4771617" y="2059474"/>
            <a:ext cx="7183596" cy="4666278"/>
          </a:xfrm>
        </p:spPr>
      </p:pic>
      <p:sp>
        <p:nvSpPr>
          <p:cNvPr id="6" name="TextBox 5">
            <a:extLst>
              <a:ext uri="{FF2B5EF4-FFF2-40B4-BE49-F238E27FC236}">
                <a16:creationId xmlns:a16="http://schemas.microsoft.com/office/drawing/2014/main" id="{D7EE7C9D-6B51-E730-A52D-7C51FDAD0FB8}"/>
              </a:ext>
            </a:extLst>
          </p:cNvPr>
          <p:cNvSpPr txBox="1"/>
          <p:nvPr/>
        </p:nvSpPr>
        <p:spPr>
          <a:xfrm>
            <a:off x="297872" y="2442874"/>
            <a:ext cx="3616036" cy="1200329"/>
          </a:xfrm>
          <a:prstGeom prst="rect">
            <a:avLst/>
          </a:prstGeom>
          <a:noFill/>
        </p:spPr>
        <p:txBody>
          <a:bodyPr wrap="square" rtlCol="0">
            <a:spAutoFit/>
          </a:bodyPr>
          <a:lstStyle/>
          <a:p>
            <a:r>
              <a:rPr lang="en-US" dirty="0"/>
              <a:t>With the cleaned DataFrame, we then exported it to a SQLite and tested the database in Jupyter Notebook.</a:t>
            </a:r>
          </a:p>
        </p:txBody>
      </p:sp>
      <p:pic>
        <p:nvPicPr>
          <p:cNvPr id="4098" name="Picture 2" descr="Why SQLite becomes the popular embeded database?">
            <a:extLst>
              <a:ext uri="{FF2B5EF4-FFF2-40B4-BE49-F238E27FC236}">
                <a16:creationId xmlns:a16="http://schemas.microsoft.com/office/drawing/2014/main" id="{A1261E4D-1D03-6419-9723-03F455BBDA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872" y="4415126"/>
            <a:ext cx="4087092" cy="2077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146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B9E0F-AD8E-6054-90D7-8E3AF6A1E31F}"/>
              </a:ext>
            </a:extLst>
          </p:cNvPr>
          <p:cNvSpPr>
            <a:spLocks noGrp="1"/>
          </p:cNvSpPr>
          <p:nvPr>
            <p:ph type="title"/>
          </p:nvPr>
        </p:nvSpPr>
        <p:spPr/>
        <p:txBody>
          <a:bodyPr/>
          <a:lstStyle/>
          <a:p>
            <a:r>
              <a:rPr lang="en-US" dirty="0"/>
              <a:t>Flask</a:t>
            </a:r>
          </a:p>
        </p:txBody>
      </p:sp>
      <p:pic>
        <p:nvPicPr>
          <p:cNvPr id="5" name="Content Placeholder 4">
            <a:extLst>
              <a:ext uri="{FF2B5EF4-FFF2-40B4-BE49-F238E27FC236}">
                <a16:creationId xmlns:a16="http://schemas.microsoft.com/office/drawing/2014/main" id="{ED50727C-41F5-1185-F5D3-8D4CD40FC537}"/>
              </a:ext>
            </a:extLst>
          </p:cNvPr>
          <p:cNvPicPr>
            <a:picLocks noGrp="1" noChangeAspect="1"/>
          </p:cNvPicPr>
          <p:nvPr>
            <p:ph idx="1"/>
          </p:nvPr>
        </p:nvPicPr>
        <p:blipFill>
          <a:blip r:embed="rId2"/>
          <a:stretch>
            <a:fillRect/>
          </a:stretch>
        </p:blipFill>
        <p:spPr>
          <a:xfrm>
            <a:off x="7194288" y="1972383"/>
            <a:ext cx="4488872" cy="4821382"/>
          </a:xfrm>
        </p:spPr>
      </p:pic>
      <p:sp>
        <p:nvSpPr>
          <p:cNvPr id="6" name="TextBox 5">
            <a:extLst>
              <a:ext uri="{FF2B5EF4-FFF2-40B4-BE49-F238E27FC236}">
                <a16:creationId xmlns:a16="http://schemas.microsoft.com/office/drawing/2014/main" id="{F1978998-D612-D773-BA81-C3F0499A41F7}"/>
              </a:ext>
            </a:extLst>
          </p:cNvPr>
          <p:cNvSpPr txBox="1"/>
          <p:nvPr/>
        </p:nvSpPr>
        <p:spPr>
          <a:xfrm>
            <a:off x="271316" y="2267106"/>
            <a:ext cx="6666034" cy="2677656"/>
          </a:xfrm>
          <a:prstGeom prst="rect">
            <a:avLst/>
          </a:prstGeom>
          <a:noFill/>
        </p:spPr>
        <p:txBody>
          <a:bodyPr wrap="square" rtlCol="0">
            <a:spAutoFit/>
          </a:bodyPr>
          <a:lstStyle/>
          <a:p>
            <a:pPr algn="l"/>
            <a:r>
              <a:rPr lang="en-GB" sz="1200" dirty="0">
                <a:latin typeface="Söhne"/>
              </a:rPr>
              <a:t>We then set up a</a:t>
            </a:r>
            <a:r>
              <a:rPr lang="en-GB" sz="1200" b="0" i="0" u="none" strike="noStrike" dirty="0">
                <a:effectLst/>
                <a:latin typeface="Söhne"/>
              </a:rPr>
              <a:t> Flask web application that interacts with the SQLite database containing the cryptocurrency data. </a:t>
            </a:r>
          </a:p>
          <a:p>
            <a:pPr algn="l">
              <a:buFont typeface="+mj-lt"/>
              <a:buAutoNum type="arabicPeriod"/>
            </a:pPr>
            <a:r>
              <a:rPr lang="en-GB" sz="1200" b="1" i="0" u="none" strike="noStrike" dirty="0">
                <a:effectLst/>
                <a:latin typeface="Söhne"/>
              </a:rPr>
              <a:t>Imports</a:t>
            </a:r>
            <a:r>
              <a:rPr lang="en-GB" sz="1200" b="0" i="0" u="none" strike="noStrike" dirty="0">
                <a:effectLst/>
                <a:latin typeface="Söhne"/>
              </a:rPr>
              <a:t>: The code imports necessary libraries such as </a:t>
            </a:r>
            <a:r>
              <a:rPr lang="en-GB" sz="1200" b="0" i="0" u="none" strike="noStrike" dirty="0" err="1">
                <a:effectLst/>
                <a:latin typeface="Söhne"/>
              </a:rPr>
              <a:t>numpy</a:t>
            </a:r>
            <a:r>
              <a:rPr lang="en-GB" sz="1200" b="0" i="0" u="none" strike="noStrike" dirty="0">
                <a:effectLst/>
                <a:latin typeface="Söhne"/>
              </a:rPr>
              <a:t>, pandas, </a:t>
            </a:r>
            <a:r>
              <a:rPr lang="en-GB" sz="1200" b="0" i="0" u="none" strike="noStrike" dirty="0" err="1">
                <a:effectLst/>
                <a:latin typeface="Söhne"/>
              </a:rPr>
              <a:t>sqlalchemy</a:t>
            </a:r>
            <a:r>
              <a:rPr lang="en-GB" sz="1200" b="0" i="0" u="none" strike="noStrike" dirty="0">
                <a:effectLst/>
                <a:latin typeface="Söhne"/>
              </a:rPr>
              <a:t>, and Flask modules for handling data, database interaction, and web services.</a:t>
            </a:r>
          </a:p>
          <a:p>
            <a:pPr algn="l">
              <a:buFont typeface="+mj-lt"/>
              <a:buAutoNum type="arabicPeriod"/>
            </a:pPr>
            <a:r>
              <a:rPr lang="en-GB" sz="1200" b="1" i="0" u="none" strike="noStrike" dirty="0">
                <a:effectLst/>
                <a:latin typeface="Söhne"/>
              </a:rPr>
              <a:t>Database Setup</a:t>
            </a:r>
            <a:r>
              <a:rPr lang="en-GB" sz="1200" b="0" i="0" u="none" strike="noStrike" dirty="0">
                <a:effectLst/>
                <a:latin typeface="Söhne"/>
              </a:rPr>
              <a:t>: It configures a connection to an SQLite database named "</a:t>
            </a:r>
            <a:r>
              <a:rPr lang="en-GB" sz="1200" b="0" i="0" u="none" strike="noStrike" dirty="0" err="1">
                <a:effectLst/>
                <a:latin typeface="Söhne"/>
              </a:rPr>
              <a:t>coins.sqlite</a:t>
            </a:r>
            <a:r>
              <a:rPr lang="en-GB" sz="1200" b="0" i="0" u="none" strike="noStrike" dirty="0">
                <a:effectLst/>
                <a:latin typeface="Söhne"/>
              </a:rPr>
              <a:t>" using </a:t>
            </a:r>
            <a:r>
              <a:rPr lang="en-GB" sz="1200" b="0" i="0" u="none" strike="noStrike" dirty="0" err="1">
                <a:effectLst/>
                <a:latin typeface="Söhne"/>
              </a:rPr>
              <a:t>SQLAlchemy</a:t>
            </a:r>
            <a:r>
              <a:rPr lang="en-GB" sz="1200" b="0" i="0" u="none" strike="noStrike" dirty="0">
                <a:effectLst/>
                <a:latin typeface="Söhne"/>
              </a:rPr>
              <a:t>. It reflects the existing database schema into a declarative base and prepares it for use within the application.</a:t>
            </a:r>
          </a:p>
          <a:p>
            <a:pPr algn="l">
              <a:buFont typeface="+mj-lt"/>
              <a:buAutoNum type="arabicPeriod"/>
            </a:pPr>
            <a:r>
              <a:rPr lang="en-GB" sz="1200" b="1" i="0" u="none" strike="noStrike" dirty="0">
                <a:effectLst/>
                <a:latin typeface="Söhne"/>
              </a:rPr>
              <a:t>Flask Setup</a:t>
            </a:r>
            <a:r>
              <a:rPr lang="en-GB" sz="1200" b="0" i="0" u="none" strike="noStrike" dirty="0">
                <a:effectLst/>
                <a:latin typeface="Söhne"/>
              </a:rPr>
              <a:t>: It initializes a Flask application.</a:t>
            </a:r>
          </a:p>
          <a:p>
            <a:pPr algn="l">
              <a:buFont typeface="+mj-lt"/>
              <a:buAutoNum type="arabicPeriod"/>
            </a:pPr>
            <a:r>
              <a:rPr lang="en-GB" sz="1200" b="1" i="0" u="none" strike="noStrike" dirty="0">
                <a:effectLst/>
                <a:latin typeface="Söhne"/>
              </a:rPr>
              <a:t>Route Setup</a:t>
            </a:r>
            <a:r>
              <a:rPr lang="en-GB" sz="1200" b="0" i="0" u="none" strike="noStrike" dirty="0">
                <a:effectLst/>
                <a:latin typeface="Söhne"/>
              </a:rPr>
              <a:t>: Defines a route ("/") that corresponds to a function named Dashboard(). This function interacts with the database and retrieves data from the Coins table.</a:t>
            </a:r>
          </a:p>
          <a:p>
            <a:pPr algn="l">
              <a:buFont typeface="+mj-lt"/>
              <a:buAutoNum type="arabicPeriod"/>
            </a:pPr>
            <a:r>
              <a:rPr lang="en-GB" sz="1200" b="1" i="0" u="none" strike="noStrike" dirty="0">
                <a:effectLst/>
                <a:latin typeface="Söhne"/>
              </a:rPr>
              <a:t>Database Query</a:t>
            </a:r>
            <a:r>
              <a:rPr lang="en-GB" sz="1200" b="0" i="0" u="none" strike="noStrike" dirty="0">
                <a:effectLst/>
                <a:latin typeface="Söhne"/>
              </a:rPr>
              <a:t>: Inside the Dashboard() function, it initiates a session to the database engine. It performs a query to retrieve data from the Coins table and stores the results in a variable named results. Then it converts these results into a list of dictionaries named </a:t>
            </a:r>
            <a:r>
              <a:rPr lang="en-GB" sz="1200" b="0" i="0" u="none" strike="noStrike" dirty="0" err="1">
                <a:effectLst/>
                <a:latin typeface="Söhne"/>
              </a:rPr>
              <a:t>Crypto_data</a:t>
            </a:r>
            <a:r>
              <a:rPr lang="en-GB" sz="1200" b="0" i="0" u="none" strike="noStrike" dirty="0">
                <a:effectLst/>
                <a:latin typeface="Söhne"/>
              </a:rPr>
              <a:t>, mapping each column in the database to a key-value pair in the dictionary.</a:t>
            </a:r>
          </a:p>
        </p:txBody>
      </p:sp>
      <p:pic>
        <p:nvPicPr>
          <p:cNvPr id="5126" name="Picture 6" descr="Create your first API with Flask (or mock it using Mockoon!)">
            <a:extLst>
              <a:ext uri="{FF2B5EF4-FFF2-40B4-BE49-F238E27FC236}">
                <a16:creationId xmlns:a16="http://schemas.microsoft.com/office/drawing/2014/main" id="{71F046F3-CB88-FAA3-5EEA-72BF47AF4E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058" y="5294463"/>
            <a:ext cx="5304546" cy="1249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9023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B09BB-5751-BB55-47BA-6CFA8EA22F84}"/>
              </a:ext>
            </a:extLst>
          </p:cNvPr>
          <p:cNvSpPr>
            <a:spLocks noGrp="1"/>
          </p:cNvSpPr>
          <p:nvPr>
            <p:ph type="title"/>
          </p:nvPr>
        </p:nvSpPr>
        <p:spPr/>
        <p:txBody>
          <a:bodyPr/>
          <a:lstStyle/>
          <a:p>
            <a:r>
              <a:rPr lang="en-US" dirty="0"/>
              <a:t>Market Dominance of the top 10 Cryptocurrencies </a:t>
            </a:r>
          </a:p>
        </p:txBody>
      </p:sp>
      <p:pic>
        <p:nvPicPr>
          <p:cNvPr id="5" name="Content Placeholder 4">
            <a:extLst>
              <a:ext uri="{FF2B5EF4-FFF2-40B4-BE49-F238E27FC236}">
                <a16:creationId xmlns:a16="http://schemas.microsoft.com/office/drawing/2014/main" id="{241B3836-5411-EEE5-AE8D-EFEBD03CEBD4}"/>
              </a:ext>
            </a:extLst>
          </p:cNvPr>
          <p:cNvPicPr>
            <a:picLocks noGrp="1" noChangeAspect="1"/>
          </p:cNvPicPr>
          <p:nvPr>
            <p:ph idx="1"/>
          </p:nvPr>
        </p:nvPicPr>
        <p:blipFill>
          <a:blip r:embed="rId2"/>
          <a:stretch>
            <a:fillRect/>
          </a:stretch>
        </p:blipFill>
        <p:spPr>
          <a:xfrm>
            <a:off x="252485" y="2547454"/>
            <a:ext cx="6814452" cy="3636963"/>
          </a:xfrm>
        </p:spPr>
      </p:pic>
      <p:pic>
        <p:nvPicPr>
          <p:cNvPr id="7" name="Picture 6">
            <a:extLst>
              <a:ext uri="{FF2B5EF4-FFF2-40B4-BE49-F238E27FC236}">
                <a16:creationId xmlns:a16="http://schemas.microsoft.com/office/drawing/2014/main" id="{80603C05-E6B0-E3D6-2807-3B0D54FED3FD}"/>
              </a:ext>
            </a:extLst>
          </p:cNvPr>
          <p:cNvPicPr>
            <a:picLocks noChangeAspect="1"/>
          </p:cNvPicPr>
          <p:nvPr/>
        </p:nvPicPr>
        <p:blipFill>
          <a:blip r:embed="rId3"/>
          <a:stretch>
            <a:fillRect/>
          </a:stretch>
        </p:blipFill>
        <p:spPr>
          <a:xfrm>
            <a:off x="7625038" y="1891632"/>
            <a:ext cx="4020337" cy="4886989"/>
          </a:xfrm>
          <a:prstGeom prst="rect">
            <a:avLst/>
          </a:prstGeom>
        </p:spPr>
      </p:pic>
    </p:spTree>
    <p:extLst>
      <p:ext uri="{BB962C8B-B14F-4D97-AF65-F5344CB8AC3E}">
        <p14:creationId xmlns:p14="http://schemas.microsoft.com/office/powerpoint/2010/main" val="1842754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6A98-D95A-19D9-EE65-35B570BB2232}"/>
              </a:ext>
            </a:extLst>
          </p:cNvPr>
          <p:cNvSpPr>
            <a:spLocks noGrp="1"/>
          </p:cNvSpPr>
          <p:nvPr>
            <p:ph type="title"/>
          </p:nvPr>
        </p:nvSpPr>
        <p:spPr/>
        <p:txBody>
          <a:bodyPr/>
          <a:lstStyle/>
          <a:p>
            <a:r>
              <a:rPr lang="en-GB" i="0" dirty="0">
                <a:solidFill>
                  <a:schemeClr val="tx1"/>
                </a:solidFill>
                <a:effectLst/>
              </a:rPr>
              <a:t>Cryptocurrencies by all-time volatility</a:t>
            </a:r>
            <a:endParaRPr lang="en-US" dirty="0">
              <a:solidFill>
                <a:schemeClr val="tx1"/>
              </a:solidFill>
            </a:endParaRPr>
          </a:p>
        </p:txBody>
      </p:sp>
      <p:pic>
        <p:nvPicPr>
          <p:cNvPr id="5" name="Content Placeholder 4">
            <a:extLst>
              <a:ext uri="{FF2B5EF4-FFF2-40B4-BE49-F238E27FC236}">
                <a16:creationId xmlns:a16="http://schemas.microsoft.com/office/drawing/2014/main" id="{271E9A7E-D18A-29AB-AB51-080965019F5A}"/>
              </a:ext>
            </a:extLst>
          </p:cNvPr>
          <p:cNvPicPr>
            <a:picLocks noGrp="1" noChangeAspect="1"/>
          </p:cNvPicPr>
          <p:nvPr>
            <p:ph idx="1"/>
          </p:nvPr>
        </p:nvPicPr>
        <p:blipFill>
          <a:blip r:embed="rId2"/>
          <a:stretch>
            <a:fillRect/>
          </a:stretch>
        </p:blipFill>
        <p:spPr>
          <a:xfrm>
            <a:off x="269532" y="2368539"/>
            <a:ext cx="6932312" cy="4042273"/>
          </a:xfrm>
        </p:spPr>
      </p:pic>
      <p:pic>
        <p:nvPicPr>
          <p:cNvPr id="7" name="Picture 6">
            <a:extLst>
              <a:ext uri="{FF2B5EF4-FFF2-40B4-BE49-F238E27FC236}">
                <a16:creationId xmlns:a16="http://schemas.microsoft.com/office/drawing/2014/main" id="{7A46C2AB-58B7-4F39-61DA-8E437F2E45F1}"/>
              </a:ext>
            </a:extLst>
          </p:cNvPr>
          <p:cNvPicPr>
            <a:picLocks noChangeAspect="1"/>
          </p:cNvPicPr>
          <p:nvPr/>
        </p:nvPicPr>
        <p:blipFill>
          <a:blip r:embed="rId3"/>
          <a:stretch>
            <a:fillRect/>
          </a:stretch>
        </p:blipFill>
        <p:spPr>
          <a:xfrm>
            <a:off x="7451226" y="1995056"/>
            <a:ext cx="4292392" cy="4862944"/>
          </a:xfrm>
          <a:prstGeom prst="rect">
            <a:avLst/>
          </a:prstGeom>
        </p:spPr>
      </p:pic>
    </p:spTree>
    <p:extLst>
      <p:ext uri="{BB962C8B-B14F-4D97-AF65-F5344CB8AC3E}">
        <p14:creationId xmlns:p14="http://schemas.microsoft.com/office/powerpoint/2010/main" val="2746435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B6DDC-18D6-5499-7F34-73D57DA4824E}"/>
              </a:ext>
            </a:extLst>
          </p:cNvPr>
          <p:cNvSpPr>
            <a:spLocks noGrp="1"/>
          </p:cNvSpPr>
          <p:nvPr>
            <p:ph type="title"/>
          </p:nvPr>
        </p:nvSpPr>
        <p:spPr>
          <a:xfrm>
            <a:off x="613517" y="1350291"/>
            <a:ext cx="6354060" cy="970450"/>
          </a:xfrm>
        </p:spPr>
        <p:txBody>
          <a:bodyPr/>
          <a:lstStyle/>
          <a:p>
            <a:r>
              <a:rPr lang="en-GB" sz="3200" b="1" i="0" dirty="0">
                <a:solidFill>
                  <a:schemeClr val="tx1"/>
                </a:solidFill>
                <a:effectLst/>
                <a:latin typeface="Arial" panose="020B0604020202020204" pitchFamily="34" charset="0"/>
              </a:rPr>
              <a:t>Coins by their circulating supply, as a percentage of the total circulating supply</a:t>
            </a:r>
            <a:br>
              <a:rPr lang="en-GB" sz="4800" b="1" i="0" dirty="0">
                <a:solidFill>
                  <a:srgbClr val="000000"/>
                </a:solidFill>
                <a:effectLst/>
                <a:latin typeface="Arial" panose="020B0604020202020204" pitchFamily="34" charset="0"/>
              </a:rPr>
            </a:br>
            <a:endParaRPr lang="en-US" sz="4800" dirty="0"/>
          </a:p>
        </p:txBody>
      </p:sp>
      <p:pic>
        <p:nvPicPr>
          <p:cNvPr id="5" name="Content Placeholder 4">
            <a:extLst>
              <a:ext uri="{FF2B5EF4-FFF2-40B4-BE49-F238E27FC236}">
                <a16:creationId xmlns:a16="http://schemas.microsoft.com/office/drawing/2014/main" id="{A2DAAECB-FD16-024A-D48E-3DFED150471C}"/>
              </a:ext>
            </a:extLst>
          </p:cNvPr>
          <p:cNvPicPr>
            <a:picLocks noGrp="1" noChangeAspect="1"/>
          </p:cNvPicPr>
          <p:nvPr>
            <p:ph idx="1"/>
          </p:nvPr>
        </p:nvPicPr>
        <p:blipFill>
          <a:blip r:embed="rId2"/>
          <a:stretch>
            <a:fillRect/>
          </a:stretch>
        </p:blipFill>
        <p:spPr>
          <a:xfrm>
            <a:off x="128518" y="2320741"/>
            <a:ext cx="6952414" cy="4090071"/>
          </a:xfrm>
        </p:spPr>
      </p:pic>
      <p:pic>
        <p:nvPicPr>
          <p:cNvPr id="7" name="Picture 6">
            <a:extLst>
              <a:ext uri="{FF2B5EF4-FFF2-40B4-BE49-F238E27FC236}">
                <a16:creationId xmlns:a16="http://schemas.microsoft.com/office/drawing/2014/main" id="{1D4F670A-716B-09A1-27B9-AFF947AD454D}"/>
              </a:ext>
            </a:extLst>
          </p:cNvPr>
          <p:cNvPicPr>
            <a:picLocks noChangeAspect="1"/>
          </p:cNvPicPr>
          <p:nvPr/>
        </p:nvPicPr>
        <p:blipFill>
          <a:blip r:embed="rId3"/>
          <a:stretch>
            <a:fillRect/>
          </a:stretch>
        </p:blipFill>
        <p:spPr>
          <a:xfrm>
            <a:off x="7439763" y="1942154"/>
            <a:ext cx="4752237" cy="4915845"/>
          </a:xfrm>
          <a:prstGeom prst="rect">
            <a:avLst/>
          </a:prstGeom>
        </p:spPr>
      </p:pic>
    </p:spTree>
    <p:extLst>
      <p:ext uri="{BB962C8B-B14F-4D97-AF65-F5344CB8AC3E}">
        <p14:creationId xmlns:p14="http://schemas.microsoft.com/office/powerpoint/2010/main" val="3970790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C1B65-383E-CE7C-A60B-81E5A2A413F2}"/>
              </a:ext>
            </a:extLst>
          </p:cNvPr>
          <p:cNvSpPr>
            <a:spLocks noGrp="1"/>
          </p:cNvSpPr>
          <p:nvPr>
            <p:ph type="title"/>
          </p:nvPr>
        </p:nvSpPr>
        <p:spPr/>
        <p:txBody>
          <a:bodyPr/>
          <a:lstStyle/>
          <a:p>
            <a:r>
              <a:rPr lang="en-US" dirty="0"/>
              <a:t>Our Web app</a:t>
            </a:r>
          </a:p>
        </p:txBody>
      </p:sp>
      <p:pic>
        <p:nvPicPr>
          <p:cNvPr id="5" name="Content Placeholder 4">
            <a:extLst>
              <a:ext uri="{FF2B5EF4-FFF2-40B4-BE49-F238E27FC236}">
                <a16:creationId xmlns:a16="http://schemas.microsoft.com/office/drawing/2014/main" id="{FA8B4423-B5F7-D178-646E-F222E1CBC2DC}"/>
              </a:ext>
            </a:extLst>
          </p:cNvPr>
          <p:cNvPicPr>
            <a:picLocks noGrp="1" noChangeAspect="1"/>
          </p:cNvPicPr>
          <p:nvPr>
            <p:ph idx="1"/>
          </p:nvPr>
        </p:nvPicPr>
        <p:blipFill>
          <a:blip r:embed="rId2"/>
          <a:stretch>
            <a:fillRect/>
          </a:stretch>
        </p:blipFill>
        <p:spPr>
          <a:xfrm>
            <a:off x="320627" y="2743200"/>
            <a:ext cx="5127792" cy="3327859"/>
          </a:xfrm>
        </p:spPr>
      </p:pic>
      <p:pic>
        <p:nvPicPr>
          <p:cNvPr id="7" name="Picture 6">
            <a:extLst>
              <a:ext uri="{FF2B5EF4-FFF2-40B4-BE49-F238E27FC236}">
                <a16:creationId xmlns:a16="http://schemas.microsoft.com/office/drawing/2014/main" id="{4FF5BD8D-563E-0C61-C9F9-288D7A35B6E1}"/>
              </a:ext>
            </a:extLst>
          </p:cNvPr>
          <p:cNvPicPr>
            <a:picLocks noChangeAspect="1"/>
          </p:cNvPicPr>
          <p:nvPr/>
        </p:nvPicPr>
        <p:blipFill>
          <a:blip r:embed="rId3"/>
          <a:stretch>
            <a:fillRect/>
          </a:stretch>
        </p:blipFill>
        <p:spPr>
          <a:xfrm>
            <a:off x="5931227" y="2743199"/>
            <a:ext cx="5827504" cy="3327859"/>
          </a:xfrm>
          <a:prstGeom prst="rect">
            <a:avLst/>
          </a:prstGeom>
        </p:spPr>
      </p:pic>
    </p:spTree>
    <p:extLst>
      <p:ext uri="{BB962C8B-B14F-4D97-AF65-F5344CB8AC3E}">
        <p14:creationId xmlns:p14="http://schemas.microsoft.com/office/powerpoint/2010/main" val="33423740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{5C499CE5-99BF-6143-9F54-4F68CC708AE2}tf10001121</Template>
  <TotalTime>5499</TotalTime>
  <Words>468</Words>
  <Application>Microsoft Macintosh PowerPoint</Application>
  <PresentationFormat>Widescreen</PresentationFormat>
  <Paragraphs>29</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Century Gothic</vt:lpstr>
      <vt:lpstr>Menlo</vt:lpstr>
      <vt:lpstr>Söhne</vt:lpstr>
      <vt:lpstr>Wingdings 2</vt:lpstr>
      <vt:lpstr>Quotable</vt:lpstr>
      <vt:lpstr>Crypto Currency Dashboard</vt:lpstr>
      <vt:lpstr>Our API </vt:lpstr>
      <vt:lpstr>Extracting the DATA</vt:lpstr>
      <vt:lpstr>Creating our SQLite database</vt:lpstr>
      <vt:lpstr>Flask</vt:lpstr>
      <vt:lpstr>Market Dominance of the top 10 Cryptocurrencies </vt:lpstr>
      <vt:lpstr>Cryptocurrencies by all-time volatility</vt:lpstr>
      <vt:lpstr>Coins by their circulating supply, as a percentage of the total circulating supply </vt:lpstr>
      <vt:lpstr>Our Web app</vt:lpstr>
      <vt:lpstr>HTML </vt:lpstr>
      <vt:lpstr>CSS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 Currency Dashboard</dc:title>
  <dc:creator>Nieveathan Shan</dc:creator>
  <cp:lastModifiedBy>Nieveathan Shan</cp:lastModifiedBy>
  <cp:revision>1</cp:revision>
  <dcterms:created xsi:type="dcterms:W3CDTF">2023-11-22T20:53:40Z</dcterms:created>
  <dcterms:modified xsi:type="dcterms:W3CDTF">2023-11-26T16:33:08Z</dcterms:modified>
</cp:coreProperties>
</file>